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Lor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Lora-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ora-italic.fntdata"/><Relationship Id="rId25" Type="http://schemas.openxmlformats.org/officeDocument/2006/relationships/font" Target="fonts/Lora-bold.fntdata"/><Relationship Id="rId27" Type="http://schemas.openxmlformats.org/officeDocument/2006/relationships/font" Target="fonts/Lor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Feedforward_neural_network" TargetMode="External"/><Relationship Id="rId3" Type="http://schemas.openxmlformats.org/officeDocument/2006/relationships/hyperlink" Target="https://en.wikipedia.org/wiki/Neuron" TargetMode="External"/><Relationship Id="rId4" Type="http://schemas.openxmlformats.org/officeDocument/2006/relationships/hyperlink" Target="https://en.wikipedia.org/wiki/Multilayer_perceptron" TargetMode="External"/><Relationship Id="rId5" Type="http://schemas.openxmlformats.org/officeDocument/2006/relationships/hyperlink" Target="https://en.wikipedia.org/wiki/Continuous_function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xiv.org/pdf/1411.5752v2.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500">
                <a:solidFill>
                  <a:srgbClr val="111111"/>
                </a:solidFill>
                <a:highlight>
                  <a:srgbClr val="F0F0F0"/>
                </a:highlight>
              </a:rPr>
              <a:t>This is a good problem to automate because perfect training data is easy to get: any color image can be desaturated and used as an example.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If you use square loss, the model is going to get penalized a lot if it guesses that the person is "white" and the person is really "black", and vice-versa. So the model will tend to hedge its bets and produce a lot of brown people.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Keep in mind that the topic Neural Network and CNN itself are a separate course. Hence I will only be giving an overview of them. I wont be providing the intution behind this concept and its history.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One key concept behind deep learning is the universal approximation theorem which states </a:t>
            </a:r>
            <a:r>
              <a:rPr lang="en-GB" sz="1050">
                <a:solidFill>
                  <a:srgbClr val="222222"/>
                </a:solidFill>
                <a:highlight>
                  <a:srgbClr val="FFFFFF"/>
                </a:highlight>
              </a:rPr>
              <a:t>that a </a:t>
            </a:r>
            <a:r>
              <a:rPr lang="en-GB" sz="1050" u="sng">
                <a:solidFill>
                  <a:srgbClr val="0B0080"/>
                </a:solidFill>
                <a:highlight>
                  <a:srgbClr val="FFFFFF"/>
                </a:highlight>
                <a:hlinkClick r:id="rId2"/>
              </a:rPr>
              <a:t>feed-forward</a:t>
            </a:r>
            <a:r>
              <a:rPr lang="en-GB" sz="1050">
                <a:solidFill>
                  <a:srgbClr val="222222"/>
                </a:solidFill>
                <a:highlight>
                  <a:srgbClr val="FFFFFF"/>
                </a:highlight>
              </a:rPr>
              <a:t> network with a single hidden layer containing a finite number of </a:t>
            </a:r>
            <a:r>
              <a:rPr lang="en-GB" sz="1050" u="sng">
                <a:solidFill>
                  <a:srgbClr val="0B0080"/>
                </a:solidFill>
                <a:highlight>
                  <a:srgbClr val="FFFFFF"/>
                </a:highlight>
                <a:hlinkClick r:id="rId3"/>
              </a:rPr>
              <a:t>neurons</a:t>
            </a:r>
            <a:r>
              <a:rPr lang="en-GB" sz="1050">
                <a:solidFill>
                  <a:srgbClr val="222222"/>
                </a:solidFill>
                <a:highlight>
                  <a:srgbClr val="FFFFFF"/>
                </a:highlight>
              </a:rPr>
              <a:t> (i.e., a </a:t>
            </a:r>
            <a:r>
              <a:rPr lang="en-GB" sz="1050" u="sng">
                <a:solidFill>
                  <a:srgbClr val="0B0080"/>
                </a:solidFill>
                <a:highlight>
                  <a:srgbClr val="FFFFFF"/>
                </a:highlight>
                <a:hlinkClick r:id="rId4"/>
              </a:rPr>
              <a:t>multilayer perceptron</a:t>
            </a:r>
            <a:r>
              <a:rPr lang="en-GB" sz="1050">
                <a:solidFill>
                  <a:srgbClr val="222222"/>
                </a:solidFill>
                <a:highlight>
                  <a:srgbClr val="FFFFFF"/>
                </a:highlight>
              </a:rPr>
              <a:t>), can approximate </a:t>
            </a:r>
            <a:r>
              <a:rPr lang="en-GB" sz="1050" u="sng">
                <a:solidFill>
                  <a:srgbClr val="0B0080"/>
                </a:solidFill>
                <a:highlight>
                  <a:srgbClr val="FFFFFF"/>
                </a:highlight>
                <a:hlinkClick r:id="rId5"/>
              </a:rPr>
              <a:t>continuous function</a:t>
            </a:r>
            <a:r>
              <a:rPr lang="en-GB"/>
              <a:t>. So for any problem, we just wish to find the function given an input and output. How do we do that?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Why gradient descent not derivative=0? Because not every function is diffrentiable 2) complexity reasons.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Most of the problems of Computer vision in Deep learning are solved using CNNs.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VGG 16 is a pretrained CNN model for image classification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350">
                <a:solidFill>
                  <a:srgbClr val="333333"/>
                </a:solidFill>
                <a:highlight>
                  <a:srgbClr val="FFFFFF"/>
                </a:highlight>
                <a:latin typeface="Lora"/>
                <a:ea typeface="Lora"/>
                <a:cs typeface="Lora"/>
                <a:sym typeface="Lora"/>
              </a:rPr>
              <a:t>the information in the last FC layer may be too coarse spatially to allow precise localization (due to sequences of maxpooling, etc.), on the other side, the first layers may be spatially precise but will lack semantic information. To get the best of both worlds, the authors of the </a:t>
            </a:r>
            <a:r>
              <a:rPr lang="en-GB" sz="1350" u="sng">
                <a:solidFill>
                  <a:srgbClr val="A62425"/>
                </a:solidFill>
                <a:highlight>
                  <a:srgbClr val="FFFFFF"/>
                </a:highlight>
                <a:latin typeface="Lora"/>
                <a:ea typeface="Lora"/>
                <a:cs typeface="Lora"/>
                <a:sym typeface="Lora"/>
                <a:hlinkClick r:id="rId2"/>
              </a:rPr>
              <a:t>hypercolumn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Also YUV's conversion formula to and from RGB is just a matrix multiplication, HSV is more complex.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spTree>
      <p:nvGrpSpPr>
        <p:cNvPr id="82" name="Shape 82"/>
        <p:cNvGrpSpPr/>
        <p:nvPr/>
      </p:nvGrpSpPr>
      <p:grpSpPr>
        <a:xfrm>
          <a:off x="0" y="0"/>
          <a:ext cx="0" cy="0"/>
          <a:chOff x="0" y="0"/>
          <a:chExt cx="0" cy="0"/>
        </a:xfrm>
      </p:grpSpPr>
      <p:sp>
        <p:nvSpPr>
          <p:cNvPr id="83" name="Shape 8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2" y="5085675"/>
            <a:ext cx="9144000" cy="57900"/>
          </a:xfrm>
          <a:prstGeom prst="rect">
            <a:avLst/>
          </a:prstGeom>
          <a:solidFill>
            <a:srgbClr val="C5392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0" y="5085676"/>
            <a:ext cx="3048000" cy="579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3047999" y="5085676"/>
            <a:ext cx="3048000" cy="579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txBox="1"/>
          <p:nvPr>
            <p:ph type="title"/>
          </p:nvPr>
        </p:nvSpPr>
        <p:spPr>
          <a:xfrm>
            <a:off x="1002900" y="1018675"/>
            <a:ext cx="7138200" cy="1263600"/>
          </a:xfrm>
          <a:prstGeom prst="rect">
            <a:avLst/>
          </a:prstGeom>
          <a:noFill/>
        </p:spPr>
        <p:txBody>
          <a:bodyPr anchorCtr="0" anchor="b" bIns="91425" lIns="91425" spcFirstLastPara="1" rIns="91425" wrap="square" tIns="91425"/>
          <a:lstStyle>
            <a:lvl1pPr lvl="0" algn="ctr">
              <a:lnSpc>
                <a:spcPct val="100000"/>
              </a:lnSpc>
              <a:spcBef>
                <a:spcPts val="0"/>
              </a:spcBef>
              <a:spcAft>
                <a:spcPts val="0"/>
              </a:spcAft>
              <a:buClr>
                <a:srgbClr val="000000"/>
              </a:buClr>
              <a:buSzPts val="3600"/>
              <a:buNone/>
              <a:defRPr b="1" sz="3600">
                <a:solidFill>
                  <a:srgbClr val="000000"/>
                </a:solidFill>
              </a:defRPr>
            </a:lvl1pPr>
            <a:lvl2pPr lvl="1" algn="l">
              <a:lnSpc>
                <a:spcPct val="100000"/>
              </a:lnSpc>
              <a:spcBef>
                <a:spcPts val="0"/>
              </a:spcBef>
              <a:spcAft>
                <a:spcPts val="0"/>
              </a:spcAft>
              <a:buClr>
                <a:srgbClr val="000000"/>
              </a:buClr>
              <a:buSzPts val="3600"/>
              <a:buNone/>
              <a:defRPr b="1" sz="3600">
                <a:solidFill>
                  <a:srgbClr val="000000"/>
                </a:solidFill>
              </a:defRPr>
            </a:lvl2pPr>
            <a:lvl3pPr lvl="2" algn="l">
              <a:lnSpc>
                <a:spcPct val="100000"/>
              </a:lnSpc>
              <a:spcBef>
                <a:spcPts val="0"/>
              </a:spcBef>
              <a:spcAft>
                <a:spcPts val="0"/>
              </a:spcAft>
              <a:buClr>
                <a:srgbClr val="000000"/>
              </a:buClr>
              <a:buSzPts val="3600"/>
              <a:buNone/>
              <a:defRPr b="1" sz="3600">
                <a:solidFill>
                  <a:srgbClr val="000000"/>
                </a:solidFill>
              </a:defRPr>
            </a:lvl3pPr>
            <a:lvl4pPr lvl="3" algn="l">
              <a:lnSpc>
                <a:spcPct val="100000"/>
              </a:lnSpc>
              <a:spcBef>
                <a:spcPts val="0"/>
              </a:spcBef>
              <a:spcAft>
                <a:spcPts val="0"/>
              </a:spcAft>
              <a:buClr>
                <a:srgbClr val="000000"/>
              </a:buClr>
              <a:buSzPts val="3600"/>
              <a:buNone/>
              <a:defRPr b="1" sz="3600">
                <a:solidFill>
                  <a:srgbClr val="000000"/>
                </a:solidFill>
              </a:defRPr>
            </a:lvl4pPr>
            <a:lvl5pPr lvl="4" algn="l">
              <a:lnSpc>
                <a:spcPct val="100000"/>
              </a:lnSpc>
              <a:spcBef>
                <a:spcPts val="0"/>
              </a:spcBef>
              <a:spcAft>
                <a:spcPts val="0"/>
              </a:spcAft>
              <a:buClr>
                <a:srgbClr val="000000"/>
              </a:buClr>
              <a:buSzPts val="3600"/>
              <a:buNone/>
              <a:defRPr b="1" sz="3600">
                <a:solidFill>
                  <a:srgbClr val="000000"/>
                </a:solidFill>
              </a:defRPr>
            </a:lvl5pPr>
            <a:lvl6pPr lvl="5" algn="l">
              <a:lnSpc>
                <a:spcPct val="100000"/>
              </a:lnSpc>
              <a:spcBef>
                <a:spcPts val="0"/>
              </a:spcBef>
              <a:spcAft>
                <a:spcPts val="0"/>
              </a:spcAft>
              <a:buClr>
                <a:srgbClr val="000000"/>
              </a:buClr>
              <a:buSzPts val="3600"/>
              <a:buNone/>
              <a:defRPr b="1" sz="3600">
                <a:solidFill>
                  <a:srgbClr val="000000"/>
                </a:solidFill>
              </a:defRPr>
            </a:lvl6pPr>
            <a:lvl7pPr lvl="6" algn="l">
              <a:lnSpc>
                <a:spcPct val="100000"/>
              </a:lnSpc>
              <a:spcBef>
                <a:spcPts val="0"/>
              </a:spcBef>
              <a:spcAft>
                <a:spcPts val="0"/>
              </a:spcAft>
              <a:buClr>
                <a:srgbClr val="000000"/>
              </a:buClr>
              <a:buSzPts val="3600"/>
              <a:buNone/>
              <a:defRPr b="1" sz="3600">
                <a:solidFill>
                  <a:srgbClr val="000000"/>
                </a:solidFill>
              </a:defRPr>
            </a:lvl7pPr>
            <a:lvl8pPr lvl="7" algn="l">
              <a:lnSpc>
                <a:spcPct val="100000"/>
              </a:lnSpc>
              <a:spcBef>
                <a:spcPts val="0"/>
              </a:spcBef>
              <a:spcAft>
                <a:spcPts val="0"/>
              </a:spcAft>
              <a:buClr>
                <a:srgbClr val="000000"/>
              </a:buClr>
              <a:buSzPts val="3600"/>
              <a:buNone/>
              <a:defRPr b="1" sz="3600">
                <a:solidFill>
                  <a:srgbClr val="000000"/>
                </a:solidFill>
              </a:defRPr>
            </a:lvl8pPr>
            <a:lvl9pPr lvl="8" algn="l">
              <a:lnSpc>
                <a:spcPct val="100000"/>
              </a:lnSpc>
              <a:spcBef>
                <a:spcPts val="0"/>
              </a:spcBef>
              <a:spcAft>
                <a:spcPts val="0"/>
              </a:spcAft>
              <a:buClr>
                <a:srgbClr val="000000"/>
              </a:buClr>
              <a:buSzPts val="3600"/>
              <a:buNone/>
              <a:defRPr b="1" sz="3600">
                <a:solidFill>
                  <a:srgbClr val="000000"/>
                </a:solidFill>
              </a:defRPr>
            </a:lvl9pPr>
          </a:lstStyle>
          <a:p/>
        </p:txBody>
      </p:sp>
      <p:sp>
        <p:nvSpPr>
          <p:cNvPr id="88" name="Shape 88"/>
          <p:cNvSpPr txBox="1"/>
          <p:nvPr>
            <p:ph idx="1" type="body"/>
          </p:nvPr>
        </p:nvSpPr>
        <p:spPr>
          <a:xfrm>
            <a:off x="1002900" y="2535725"/>
            <a:ext cx="7138200" cy="1741500"/>
          </a:xfrm>
          <a:prstGeom prst="rect">
            <a:avLst/>
          </a:prstGeom>
          <a:noFill/>
        </p:spPr>
        <p:txBody>
          <a:bodyPr anchorCtr="0" anchor="t" bIns="91425" lIns="91425" spcFirstLastPara="1" rIns="91425" wrap="square" tIns="91425"/>
          <a:lstStyle>
            <a:lvl1pPr indent="-317500" lvl="0" marL="457200" algn="ctr">
              <a:lnSpc>
                <a:spcPct val="115000"/>
              </a:lnSpc>
              <a:spcBef>
                <a:spcPts val="0"/>
              </a:spcBef>
              <a:spcAft>
                <a:spcPts val="0"/>
              </a:spcAft>
              <a:buClr>
                <a:srgbClr val="666666"/>
              </a:buClr>
              <a:buSzPts val="1400"/>
              <a:buChar char="●"/>
              <a:defRPr sz="1400">
                <a:solidFill>
                  <a:srgbClr val="666666"/>
                </a:solidFill>
              </a:defRPr>
            </a:lvl1pPr>
            <a:lvl2pPr indent="-304800" lvl="1" marL="914400" algn="ctr">
              <a:lnSpc>
                <a:spcPct val="115000"/>
              </a:lnSpc>
              <a:spcBef>
                <a:spcPts val="1600"/>
              </a:spcBef>
              <a:spcAft>
                <a:spcPts val="0"/>
              </a:spcAft>
              <a:buClr>
                <a:srgbClr val="666666"/>
              </a:buClr>
              <a:buSzPts val="1200"/>
              <a:buChar char="○"/>
              <a:defRPr sz="1200">
                <a:solidFill>
                  <a:srgbClr val="666666"/>
                </a:solidFill>
              </a:defRPr>
            </a:lvl2pPr>
            <a:lvl3pPr indent="-304800" lvl="2" marL="1371600" algn="ctr">
              <a:lnSpc>
                <a:spcPct val="115000"/>
              </a:lnSpc>
              <a:spcBef>
                <a:spcPts val="1600"/>
              </a:spcBef>
              <a:spcAft>
                <a:spcPts val="0"/>
              </a:spcAft>
              <a:buClr>
                <a:srgbClr val="666666"/>
              </a:buClr>
              <a:buSzPts val="1200"/>
              <a:buChar char="■"/>
              <a:defRPr sz="1200">
                <a:solidFill>
                  <a:srgbClr val="666666"/>
                </a:solidFill>
              </a:defRPr>
            </a:lvl3pPr>
            <a:lvl4pPr indent="-304800" lvl="3" marL="1828800" algn="ctr">
              <a:lnSpc>
                <a:spcPct val="115000"/>
              </a:lnSpc>
              <a:spcBef>
                <a:spcPts val="1600"/>
              </a:spcBef>
              <a:spcAft>
                <a:spcPts val="0"/>
              </a:spcAft>
              <a:buClr>
                <a:srgbClr val="666666"/>
              </a:buClr>
              <a:buSzPts val="1200"/>
              <a:buChar char="●"/>
              <a:defRPr sz="1200">
                <a:solidFill>
                  <a:srgbClr val="666666"/>
                </a:solidFill>
              </a:defRPr>
            </a:lvl4pPr>
            <a:lvl5pPr indent="-304800" lvl="4" marL="2286000" algn="ctr">
              <a:lnSpc>
                <a:spcPct val="115000"/>
              </a:lnSpc>
              <a:spcBef>
                <a:spcPts val="1600"/>
              </a:spcBef>
              <a:spcAft>
                <a:spcPts val="0"/>
              </a:spcAft>
              <a:buClr>
                <a:srgbClr val="666666"/>
              </a:buClr>
              <a:buSzPts val="1200"/>
              <a:buChar char="○"/>
              <a:defRPr sz="1200">
                <a:solidFill>
                  <a:srgbClr val="666666"/>
                </a:solidFill>
              </a:defRPr>
            </a:lvl5pPr>
            <a:lvl6pPr indent="-304800" lvl="5" marL="2743200" algn="ctr">
              <a:lnSpc>
                <a:spcPct val="115000"/>
              </a:lnSpc>
              <a:spcBef>
                <a:spcPts val="1600"/>
              </a:spcBef>
              <a:spcAft>
                <a:spcPts val="0"/>
              </a:spcAft>
              <a:buClr>
                <a:srgbClr val="666666"/>
              </a:buClr>
              <a:buSzPts val="1200"/>
              <a:buChar char="■"/>
              <a:defRPr sz="1200">
                <a:solidFill>
                  <a:srgbClr val="666666"/>
                </a:solidFill>
              </a:defRPr>
            </a:lvl6pPr>
            <a:lvl7pPr indent="-304800" lvl="6" marL="3200400" algn="ctr">
              <a:lnSpc>
                <a:spcPct val="115000"/>
              </a:lnSpc>
              <a:spcBef>
                <a:spcPts val="1600"/>
              </a:spcBef>
              <a:spcAft>
                <a:spcPts val="0"/>
              </a:spcAft>
              <a:buClr>
                <a:srgbClr val="666666"/>
              </a:buClr>
              <a:buSzPts val="1200"/>
              <a:buChar char="●"/>
              <a:defRPr sz="1200">
                <a:solidFill>
                  <a:srgbClr val="666666"/>
                </a:solidFill>
              </a:defRPr>
            </a:lvl7pPr>
            <a:lvl8pPr indent="-304800" lvl="7" marL="3657600" algn="ctr">
              <a:lnSpc>
                <a:spcPct val="115000"/>
              </a:lnSpc>
              <a:spcBef>
                <a:spcPts val="1600"/>
              </a:spcBef>
              <a:spcAft>
                <a:spcPts val="0"/>
              </a:spcAft>
              <a:buClr>
                <a:srgbClr val="666666"/>
              </a:buClr>
              <a:buSzPts val="1200"/>
              <a:buChar char="○"/>
              <a:defRPr sz="1200">
                <a:solidFill>
                  <a:srgbClr val="666666"/>
                </a:solidFill>
              </a:defRPr>
            </a:lvl8pPr>
            <a:lvl9pPr indent="-304800" lvl="8" marL="4114800" algn="ctr">
              <a:lnSpc>
                <a:spcPct val="115000"/>
              </a:lnSpc>
              <a:spcBef>
                <a:spcPts val="1600"/>
              </a:spcBef>
              <a:spcAft>
                <a:spcPts val="1600"/>
              </a:spcAft>
              <a:buClr>
                <a:srgbClr val="666666"/>
              </a:buClr>
              <a:buSzPts val="1200"/>
              <a:buChar char="■"/>
              <a:defRPr sz="1200">
                <a:solidFill>
                  <a:srgbClr val="666666"/>
                </a:solidFill>
              </a:defRPr>
            </a:lvl9pPr>
          </a:lstStyle>
          <a:p/>
        </p:txBody>
      </p:sp>
      <p:sp>
        <p:nvSpPr>
          <p:cNvPr id="89" name="Shape 8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90" name="Shape 90"/>
        <p:cNvGrpSpPr/>
        <p:nvPr/>
      </p:nvGrpSpPr>
      <p:grpSpPr>
        <a:xfrm>
          <a:off x="0" y="0"/>
          <a:ext cx="0" cy="0"/>
          <a:chOff x="0" y="0"/>
          <a:chExt cx="0" cy="0"/>
        </a:xfrm>
      </p:grpSpPr>
      <p:sp>
        <p:nvSpPr>
          <p:cNvPr id="91" name="Shape 9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94" name="Shape 94"/>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95" name="Shape 95"/>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96" name="Shape 96"/>
          <p:cNvSpPr txBox="1"/>
          <p:nvPr>
            <p:ph type="title"/>
          </p:nvPr>
        </p:nvSpPr>
        <p:spPr>
          <a:xfrm>
            <a:off x="1960500" y="1302475"/>
            <a:ext cx="5223000" cy="978600"/>
          </a:xfrm>
          <a:prstGeom prst="rect">
            <a:avLst/>
          </a:prstGeom>
          <a:noFill/>
        </p:spPr>
        <p:txBody>
          <a:bodyPr anchorCtr="0" anchor="ctr" bIns="91425" lIns="91425" spcFirstLastPara="1" rIns="91425" wrap="square" tIns="91425"/>
          <a:lstStyle>
            <a:lvl1pPr lvl="0" algn="l">
              <a:lnSpc>
                <a:spcPct val="100000"/>
              </a:lnSpc>
              <a:spcBef>
                <a:spcPts val="0"/>
              </a:spcBef>
              <a:spcAft>
                <a:spcPts val="0"/>
              </a:spcAft>
              <a:buNone/>
              <a:defRPr b="1" sz="2400">
                <a:solidFill>
                  <a:schemeClr val="dk1"/>
                </a:solidFill>
              </a:defRPr>
            </a:lvl1pPr>
            <a:lvl2pPr lvl="1" algn="l">
              <a:lnSpc>
                <a:spcPct val="100000"/>
              </a:lnSpc>
              <a:spcBef>
                <a:spcPts val="0"/>
              </a:spcBef>
              <a:spcAft>
                <a:spcPts val="0"/>
              </a:spcAft>
              <a:buNone/>
              <a:defRPr b="1" sz="2400">
                <a:solidFill>
                  <a:schemeClr val="dk1"/>
                </a:solidFill>
              </a:defRPr>
            </a:lvl2pPr>
            <a:lvl3pPr lvl="2" algn="l">
              <a:lnSpc>
                <a:spcPct val="100000"/>
              </a:lnSpc>
              <a:spcBef>
                <a:spcPts val="0"/>
              </a:spcBef>
              <a:spcAft>
                <a:spcPts val="0"/>
              </a:spcAft>
              <a:buNone/>
              <a:defRPr b="1" sz="2400">
                <a:solidFill>
                  <a:schemeClr val="dk1"/>
                </a:solidFill>
              </a:defRPr>
            </a:lvl3pPr>
            <a:lvl4pPr lvl="3" algn="l">
              <a:lnSpc>
                <a:spcPct val="100000"/>
              </a:lnSpc>
              <a:spcBef>
                <a:spcPts val="0"/>
              </a:spcBef>
              <a:spcAft>
                <a:spcPts val="0"/>
              </a:spcAft>
              <a:buNone/>
              <a:defRPr b="1" sz="2400">
                <a:solidFill>
                  <a:schemeClr val="dk1"/>
                </a:solidFill>
              </a:defRPr>
            </a:lvl4pPr>
            <a:lvl5pPr lvl="4" algn="l">
              <a:lnSpc>
                <a:spcPct val="100000"/>
              </a:lnSpc>
              <a:spcBef>
                <a:spcPts val="0"/>
              </a:spcBef>
              <a:spcAft>
                <a:spcPts val="0"/>
              </a:spcAft>
              <a:buNone/>
              <a:defRPr b="1" sz="2400">
                <a:solidFill>
                  <a:schemeClr val="dk1"/>
                </a:solidFill>
              </a:defRPr>
            </a:lvl5pPr>
            <a:lvl6pPr lvl="5" algn="l">
              <a:lnSpc>
                <a:spcPct val="100000"/>
              </a:lnSpc>
              <a:spcBef>
                <a:spcPts val="0"/>
              </a:spcBef>
              <a:spcAft>
                <a:spcPts val="0"/>
              </a:spcAft>
              <a:buNone/>
              <a:defRPr b="1" sz="2400">
                <a:solidFill>
                  <a:schemeClr val="dk1"/>
                </a:solidFill>
              </a:defRPr>
            </a:lvl6pPr>
            <a:lvl7pPr lvl="6" algn="l">
              <a:lnSpc>
                <a:spcPct val="100000"/>
              </a:lnSpc>
              <a:spcBef>
                <a:spcPts val="0"/>
              </a:spcBef>
              <a:spcAft>
                <a:spcPts val="0"/>
              </a:spcAft>
              <a:buNone/>
              <a:defRPr b="1" sz="2400">
                <a:solidFill>
                  <a:schemeClr val="dk1"/>
                </a:solidFill>
              </a:defRPr>
            </a:lvl7pPr>
            <a:lvl8pPr lvl="7" algn="l">
              <a:lnSpc>
                <a:spcPct val="100000"/>
              </a:lnSpc>
              <a:spcBef>
                <a:spcPts val="0"/>
              </a:spcBef>
              <a:spcAft>
                <a:spcPts val="0"/>
              </a:spcAft>
              <a:buNone/>
              <a:defRPr b="1" sz="2400">
                <a:solidFill>
                  <a:schemeClr val="dk1"/>
                </a:solidFill>
              </a:defRPr>
            </a:lvl8pPr>
            <a:lvl9pPr lvl="8" algn="l">
              <a:lnSpc>
                <a:spcPct val="100000"/>
              </a:lnSpc>
              <a:spcBef>
                <a:spcPts val="0"/>
              </a:spcBef>
              <a:spcAft>
                <a:spcPts val="0"/>
              </a:spcAft>
              <a:buNone/>
              <a:defRPr b="1" sz="2400">
                <a:solidFill>
                  <a:schemeClr val="dk1"/>
                </a:solidFill>
              </a:defRPr>
            </a:lvl9pPr>
          </a:lstStyle>
          <a:p/>
        </p:txBody>
      </p:sp>
      <p:sp>
        <p:nvSpPr>
          <p:cNvPr id="97" name="Shape 97"/>
          <p:cNvSpPr txBox="1"/>
          <p:nvPr>
            <p:ph idx="1" type="body"/>
          </p:nvPr>
        </p:nvSpPr>
        <p:spPr>
          <a:xfrm>
            <a:off x="1960500" y="2331800"/>
            <a:ext cx="5223000" cy="1521000"/>
          </a:xfrm>
          <a:prstGeom prst="rect">
            <a:avLst/>
          </a:prstGeom>
          <a:noFill/>
        </p:spPr>
        <p:txBody>
          <a:bodyPr anchorCtr="0" anchor="t" bIns="91425" lIns="91425" spcFirstLastPara="1" rIns="91425" wrap="square" tIns="91425"/>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98" name="Shape 9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2">
    <p:bg>
      <p:bgPr>
        <a:solidFill>
          <a:srgbClr val="FFFFFF"/>
        </a:solidFill>
      </p:bgPr>
    </p:bg>
    <p:spTree>
      <p:nvGrpSpPr>
        <p:cNvPr id="99" name="Shape 99"/>
        <p:cNvGrpSpPr/>
        <p:nvPr/>
      </p:nvGrpSpPr>
      <p:grpSpPr>
        <a:xfrm>
          <a:off x="0" y="0"/>
          <a:ext cx="0" cy="0"/>
          <a:chOff x="0" y="0"/>
          <a:chExt cx="0" cy="0"/>
        </a:xfrm>
      </p:grpSpPr>
      <p:sp>
        <p:nvSpPr>
          <p:cNvPr id="100" name="Shape 10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flipH="1" rot="10800000">
            <a:off x="822625" y="659700"/>
            <a:ext cx="1063500" cy="6855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rot="10800000">
            <a:off x="896725" y="659700"/>
            <a:ext cx="989400" cy="685500"/>
          </a:xfrm>
          <a:prstGeom prst="rtTriangle">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822625" y="0"/>
            <a:ext cx="1063500" cy="8160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txBox="1"/>
          <p:nvPr>
            <p:ph type="title"/>
          </p:nvPr>
        </p:nvSpPr>
        <p:spPr>
          <a:xfrm>
            <a:off x="2490825" y="816000"/>
            <a:ext cx="5856000" cy="1522500"/>
          </a:xfrm>
          <a:prstGeom prst="rect">
            <a:avLst/>
          </a:prstGeom>
          <a:noFill/>
        </p:spPr>
        <p:txBody>
          <a:bodyPr anchorCtr="0" anchor="b" bIns="91425" lIns="91425" spcFirstLastPara="1" rIns="91425" wrap="square" tIns="91425"/>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105" name="Shape 105"/>
          <p:cNvSpPr txBox="1"/>
          <p:nvPr>
            <p:ph idx="1" type="body"/>
          </p:nvPr>
        </p:nvSpPr>
        <p:spPr>
          <a:xfrm>
            <a:off x="2490825" y="2477400"/>
            <a:ext cx="5856000" cy="1907400"/>
          </a:xfrm>
          <a:prstGeom prst="rect">
            <a:avLst/>
          </a:prstGeom>
          <a:noFill/>
        </p:spPr>
        <p:txBody>
          <a:bodyPr anchorCtr="0" anchor="t" bIns="91425" lIns="91425" spcFirstLastPara="1" rIns="91425" wrap="square" tIns="91425"/>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298450" lvl="1" marL="914400" algn="l">
              <a:lnSpc>
                <a:spcPct val="115000"/>
              </a:lnSpc>
              <a:spcBef>
                <a:spcPts val="1600"/>
              </a:spcBef>
              <a:spcAft>
                <a:spcPts val="0"/>
              </a:spcAft>
              <a:buClr>
                <a:schemeClr val="dk2"/>
              </a:buClr>
              <a:buSzPts val="1100"/>
              <a:buChar char="○"/>
              <a:defRPr sz="1400">
                <a:solidFill>
                  <a:schemeClr val="dk2"/>
                </a:solidFill>
              </a:defRPr>
            </a:lvl2pPr>
            <a:lvl3pPr indent="-298450" lvl="2" marL="1371600" algn="l">
              <a:lnSpc>
                <a:spcPct val="115000"/>
              </a:lnSpc>
              <a:spcBef>
                <a:spcPts val="1600"/>
              </a:spcBef>
              <a:spcAft>
                <a:spcPts val="0"/>
              </a:spcAft>
              <a:buClr>
                <a:schemeClr val="dk2"/>
              </a:buClr>
              <a:buSzPts val="1100"/>
              <a:buChar char="■"/>
              <a:defRPr sz="1400">
                <a:solidFill>
                  <a:schemeClr val="dk2"/>
                </a:solidFill>
              </a:defRPr>
            </a:lvl3pPr>
            <a:lvl4pPr indent="-298450" lvl="3" marL="1828800" algn="l">
              <a:lnSpc>
                <a:spcPct val="115000"/>
              </a:lnSpc>
              <a:spcBef>
                <a:spcPts val="1600"/>
              </a:spcBef>
              <a:spcAft>
                <a:spcPts val="0"/>
              </a:spcAft>
              <a:buClr>
                <a:schemeClr val="dk2"/>
              </a:buClr>
              <a:buSzPts val="1100"/>
              <a:buChar char="●"/>
              <a:defRPr sz="1400">
                <a:solidFill>
                  <a:schemeClr val="dk2"/>
                </a:solidFill>
              </a:defRPr>
            </a:lvl4pPr>
            <a:lvl5pPr indent="-298450" lvl="4" marL="2286000" algn="l">
              <a:lnSpc>
                <a:spcPct val="115000"/>
              </a:lnSpc>
              <a:spcBef>
                <a:spcPts val="1600"/>
              </a:spcBef>
              <a:spcAft>
                <a:spcPts val="0"/>
              </a:spcAft>
              <a:buClr>
                <a:schemeClr val="dk2"/>
              </a:buClr>
              <a:buSzPts val="1100"/>
              <a:buChar char="○"/>
              <a:defRPr sz="1400">
                <a:solidFill>
                  <a:schemeClr val="dk2"/>
                </a:solidFill>
              </a:defRPr>
            </a:lvl5pPr>
            <a:lvl6pPr indent="-298450" lvl="5" marL="2743200" algn="l">
              <a:lnSpc>
                <a:spcPct val="115000"/>
              </a:lnSpc>
              <a:spcBef>
                <a:spcPts val="1600"/>
              </a:spcBef>
              <a:spcAft>
                <a:spcPts val="0"/>
              </a:spcAft>
              <a:buClr>
                <a:schemeClr val="dk2"/>
              </a:buClr>
              <a:buSzPts val="1100"/>
              <a:buChar char="■"/>
              <a:defRPr sz="1400">
                <a:solidFill>
                  <a:schemeClr val="dk2"/>
                </a:solidFill>
              </a:defRPr>
            </a:lvl6pPr>
            <a:lvl7pPr indent="-298450" lvl="6" marL="3200400" algn="l">
              <a:lnSpc>
                <a:spcPct val="115000"/>
              </a:lnSpc>
              <a:spcBef>
                <a:spcPts val="1600"/>
              </a:spcBef>
              <a:spcAft>
                <a:spcPts val="0"/>
              </a:spcAft>
              <a:buClr>
                <a:schemeClr val="dk2"/>
              </a:buClr>
              <a:buSzPts val="1100"/>
              <a:buChar char="●"/>
              <a:defRPr sz="1400">
                <a:solidFill>
                  <a:schemeClr val="dk2"/>
                </a:solidFill>
              </a:defRPr>
            </a:lvl7pPr>
            <a:lvl8pPr indent="-298450" lvl="7" marL="3657600" algn="l">
              <a:lnSpc>
                <a:spcPct val="115000"/>
              </a:lnSpc>
              <a:spcBef>
                <a:spcPts val="1600"/>
              </a:spcBef>
              <a:spcAft>
                <a:spcPts val="0"/>
              </a:spcAft>
              <a:buClr>
                <a:schemeClr val="dk2"/>
              </a:buClr>
              <a:buSzPts val="1100"/>
              <a:buChar char="○"/>
              <a:defRPr sz="1400">
                <a:solidFill>
                  <a:schemeClr val="dk2"/>
                </a:solidFill>
              </a:defRPr>
            </a:lvl8pPr>
            <a:lvl9pPr indent="-298450" lvl="8" marL="4114800" algn="l">
              <a:lnSpc>
                <a:spcPct val="115000"/>
              </a:lnSpc>
              <a:spcBef>
                <a:spcPts val="1600"/>
              </a:spcBef>
              <a:spcAft>
                <a:spcPts val="1600"/>
              </a:spcAft>
              <a:buClr>
                <a:schemeClr val="dk2"/>
              </a:buClr>
              <a:buSzPts val="1100"/>
              <a:buChar char="■"/>
              <a:defRPr sz="1400">
                <a:solidFill>
                  <a:schemeClr val="dk2"/>
                </a:solidFill>
              </a:defRPr>
            </a:lvl9pPr>
          </a:lstStyle>
          <a:p/>
        </p:txBody>
      </p:sp>
      <p:sp>
        <p:nvSpPr>
          <p:cNvPr id="106" name="Shape 10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ctrTitle"/>
          </p:nvPr>
        </p:nvSpPr>
        <p:spPr>
          <a:xfrm>
            <a:off x="7279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Automatic Colorization	</a:t>
            </a:r>
            <a:endParaRPr/>
          </a:p>
        </p:txBody>
      </p:sp>
      <p:sp>
        <p:nvSpPr>
          <p:cNvPr id="112" name="Shape 112"/>
          <p:cNvSpPr txBox="1"/>
          <p:nvPr>
            <p:ph idx="1" type="subTitle"/>
          </p:nvPr>
        </p:nvSpPr>
        <p:spPr>
          <a:xfrm>
            <a:off x="607527" y="3132200"/>
            <a:ext cx="76881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Paper By Ryan Dahl</a:t>
            </a:r>
            <a:endParaRPr/>
          </a:p>
          <a:p>
            <a:pPr indent="0" lvl="0" marL="0">
              <a:spcBef>
                <a:spcPts val="0"/>
              </a:spcBef>
              <a:spcAft>
                <a:spcPts val="0"/>
              </a:spcAft>
              <a:buNone/>
            </a:pPr>
            <a:r>
              <a:rPr lang="en-GB"/>
              <a:t>2016</a:t>
            </a:r>
            <a:endParaRPr/>
          </a:p>
        </p:txBody>
      </p:sp>
      <p:pic>
        <p:nvPicPr>
          <p:cNvPr id="113" name="Shape 113"/>
          <p:cNvPicPr preferRelativeResize="0"/>
          <p:nvPr/>
        </p:nvPicPr>
        <p:blipFill>
          <a:blip r:embed="rId3">
            <a:alphaModFix/>
          </a:blip>
          <a:stretch>
            <a:fillRect/>
          </a:stretch>
        </p:blipFill>
        <p:spPr>
          <a:xfrm>
            <a:off x="3041900" y="2710650"/>
            <a:ext cx="5945476" cy="217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08250" y="282400"/>
            <a:ext cx="2347500" cy="978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Final Output</a:t>
            </a:r>
            <a:endParaRPr/>
          </a:p>
        </p:txBody>
      </p:sp>
      <p:pic>
        <p:nvPicPr>
          <p:cNvPr id="176" name="Shape 176"/>
          <p:cNvPicPr preferRelativeResize="0"/>
          <p:nvPr/>
        </p:nvPicPr>
        <p:blipFill>
          <a:blip r:embed="rId3">
            <a:alphaModFix/>
          </a:blip>
          <a:stretch>
            <a:fillRect/>
          </a:stretch>
        </p:blipFill>
        <p:spPr>
          <a:xfrm>
            <a:off x="308250" y="1002850"/>
            <a:ext cx="4051575" cy="1594775"/>
          </a:xfrm>
          <a:prstGeom prst="rect">
            <a:avLst/>
          </a:prstGeom>
          <a:noFill/>
          <a:ln>
            <a:noFill/>
          </a:ln>
        </p:spPr>
      </p:pic>
      <p:pic>
        <p:nvPicPr>
          <p:cNvPr id="177" name="Shape 177"/>
          <p:cNvPicPr preferRelativeResize="0"/>
          <p:nvPr/>
        </p:nvPicPr>
        <p:blipFill>
          <a:blip r:embed="rId4">
            <a:alphaModFix/>
          </a:blip>
          <a:stretch>
            <a:fillRect/>
          </a:stretch>
        </p:blipFill>
        <p:spPr>
          <a:xfrm>
            <a:off x="308250" y="3090675"/>
            <a:ext cx="4051576" cy="1684925"/>
          </a:xfrm>
          <a:prstGeom prst="rect">
            <a:avLst/>
          </a:prstGeom>
          <a:noFill/>
          <a:ln>
            <a:noFill/>
          </a:ln>
        </p:spPr>
      </p:pic>
      <p:pic>
        <p:nvPicPr>
          <p:cNvPr id="178" name="Shape 178"/>
          <p:cNvPicPr preferRelativeResize="0"/>
          <p:nvPr/>
        </p:nvPicPr>
        <p:blipFill>
          <a:blip r:embed="rId5">
            <a:alphaModFix/>
          </a:blip>
          <a:stretch>
            <a:fillRect/>
          </a:stretch>
        </p:blipFill>
        <p:spPr>
          <a:xfrm>
            <a:off x="4432100" y="1002850"/>
            <a:ext cx="4358399" cy="1594775"/>
          </a:xfrm>
          <a:prstGeom prst="rect">
            <a:avLst/>
          </a:prstGeom>
          <a:noFill/>
          <a:ln>
            <a:noFill/>
          </a:ln>
        </p:spPr>
      </p:pic>
      <p:sp>
        <p:nvSpPr>
          <p:cNvPr id="179" name="Shape 179"/>
          <p:cNvSpPr txBox="1"/>
          <p:nvPr/>
        </p:nvSpPr>
        <p:spPr>
          <a:xfrm>
            <a:off x="308250" y="2702400"/>
            <a:ext cx="4123800" cy="28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       Input                   Output                 Orignal</a:t>
            </a:r>
            <a:endParaRPr/>
          </a:p>
        </p:txBody>
      </p:sp>
      <p:pic>
        <p:nvPicPr>
          <p:cNvPr id="180" name="Shape 180"/>
          <p:cNvPicPr preferRelativeResize="0"/>
          <p:nvPr/>
        </p:nvPicPr>
        <p:blipFill>
          <a:blip r:embed="rId6">
            <a:alphaModFix/>
          </a:blip>
          <a:stretch>
            <a:fillRect/>
          </a:stretch>
        </p:blipFill>
        <p:spPr>
          <a:xfrm>
            <a:off x="4432100" y="3090675"/>
            <a:ext cx="4358399" cy="1684925"/>
          </a:xfrm>
          <a:prstGeom prst="rect">
            <a:avLst/>
          </a:prstGeom>
          <a:noFill/>
          <a:ln>
            <a:noFill/>
          </a:ln>
        </p:spPr>
      </p:pic>
      <p:sp>
        <p:nvSpPr>
          <p:cNvPr id="181" name="Shape 181"/>
          <p:cNvSpPr txBox="1"/>
          <p:nvPr/>
        </p:nvSpPr>
        <p:spPr>
          <a:xfrm>
            <a:off x="4432100" y="2702400"/>
            <a:ext cx="4123800" cy="283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       Input                   Output                 Orignal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2490825" y="816000"/>
            <a:ext cx="5856000" cy="1522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Observations</a:t>
            </a:r>
            <a:endParaRPr/>
          </a:p>
        </p:txBody>
      </p:sp>
      <p:sp>
        <p:nvSpPr>
          <p:cNvPr id="187" name="Shape 187"/>
          <p:cNvSpPr txBox="1"/>
          <p:nvPr>
            <p:ph idx="1" type="body"/>
          </p:nvPr>
        </p:nvSpPr>
        <p:spPr>
          <a:xfrm>
            <a:off x="2490825" y="2477400"/>
            <a:ext cx="5856000" cy="1907400"/>
          </a:xfrm>
          <a:prstGeom prst="rect">
            <a:avLst/>
          </a:prstGeom>
        </p:spPr>
        <p:txBody>
          <a:bodyPr anchorCtr="0" anchor="t" bIns="91425" lIns="91425" spcFirstLastPara="1" rIns="91425" wrap="square" tIns="91425">
            <a:noAutofit/>
          </a:bodyPr>
          <a:lstStyle/>
          <a:p>
            <a:pPr indent="-330200" lvl="0" marL="457200">
              <a:spcBef>
                <a:spcPts val="0"/>
              </a:spcBef>
              <a:spcAft>
                <a:spcPts val="0"/>
              </a:spcAft>
              <a:buSzPts val="1600"/>
              <a:buChar char="●"/>
            </a:pPr>
            <a:r>
              <a:rPr lang="en-GB"/>
              <a:t>signs of "averaging" possibilities.</a:t>
            </a:r>
            <a:endParaRPr/>
          </a:p>
          <a:p>
            <a:pPr indent="-330200" lvl="0" marL="457200" rtl="0">
              <a:spcBef>
                <a:spcPts val="0"/>
              </a:spcBef>
              <a:spcAft>
                <a:spcPts val="0"/>
              </a:spcAft>
              <a:buSzPts val="1600"/>
              <a:buChar char="●"/>
            </a:pPr>
            <a:r>
              <a:rPr lang="en-GB"/>
              <a:t>we are given the "average" image</a:t>
            </a:r>
            <a:endParaRPr/>
          </a:p>
          <a:p>
            <a:pPr indent="0" lvl="0" marL="0">
              <a:spcBef>
                <a:spcPts val="1600"/>
              </a:spcBef>
              <a:spcAft>
                <a:spcPts val="1600"/>
              </a:spcAft>
              <a:buNone/>
            </a:pPr>
            <a:r>
              <a:rPr lang="en-GB">
                <a:solidFill>
                  <a:srgbClr val="FF0000"/>
                </a:solidFill>
              </a:rPr>
              <a:t>Can try to use adversarial networks to prevent this.</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400">
                <a:solidFill>
                  <a:schemeClr val="dk1"/>
                </a:solidFill>
              </a:rPr>
              <a:t>Brief Overview of Neural Network</a:t>
            </a:r>
            <a:endParaRPr sz="2400">
              <a:solidFill>
                <a:schemeClr val="dk1"/>
              </a:solidFill>
            </a:endParaRPr>
          </a:p>
        </p:txBody>
      </p:sp>
      <p:pic>
        <p:nvPicPr>
          <p:cNvPr id="119" name="Shape 119"/>
          <p:cNvPicPr preferRelativeResize="0"/>
          <p:nvPr/>
        </p:nvPicPr>
        <p:blipFill>
          <a:blip r:embed="rId3">
            <a:alphaModFix/>
          </a:blip>
          <a:stretch>
            <a:fillRect/>
          </a:stretch>
        </p:blipFill>
        <p:spPr>
          <a:xfrm>
            <a:off x="729450" y="2038700"/>
            <a:ext cx="5088023" cy="2949775"/>
          </a:xfrm>
          <a:prstGeom prst="rect">
            <a:avLst/>
          </a:prstGeom>
          <a:noFill/>
          <a:ln>
            <a:noFill/>
          </a:ln>
        </p:spPr>
      </p:pic>
      <p:sp>
        <p:nvSpPr>
          <p:cNvPr id="120" name="Shape 120"/>
          <p:cNvSpPr txBox="1"/>
          <p:nvPr/>
        </p:nvSpPr>
        <p:spPr>
          <a:xfrm>
            <a:off x="6017600" y="2928050"/>
            <a:ext cx="1896600" cy="106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A neuron</a:t>
            </a:r>
            <a:endParaRPr/>
          </a:p>
        </p:txBody>
      </p:sp>
      <p:sp>
        <p:nvSpPr>
          <p:cNvPr id="121" name="Shape 121"/>
          <p:cNvSpPr/>
          <p:nvPr/>
        </p:nvSpPr>
        <p:spPr>
          <a:xfrm>
            <a:off x="2560650" y="1922350"/>
            <a:ext cx="2700900" cy="786000"/>
          </a:xfrm>
          <a:prstGeom prst="wedgeRectCallout">
            <a:avLst>
              <a:gd fmla="val -40099" name="adj1"/>
              <a:gd fmla="val 11999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GB"/>
              <a:t>Non linear 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509500" y="8014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27" name="Shape 127"/>
          <p:cNvPicPr preferRelativeResize="0"/>
          <p:nvPr/>
        </p:nvPicPr>
        <p:blipFill>
          <a:blip r:embed="rId3">
            <a:alphaModFix/>
          </a:blip>
          <a:stretch>
            <a:fillRect/>
          </a:stretch>
        </p:blipFill>
        <p:spPr>
          <a:xfrm>
            <a:off x="411619" y="1594800"/>
            <a:ext cx="3898968" cy="2261100"/>
          </a:xfrm>
          <a:prstGeom prst="rect">
            <a:avLst/>
          </a:prstGeom>
          <a:noFill/>
          <a:ln>
            <a:noFill/>
          </a:ln>
        </p:spPr>
      </p:pic>
      <p:sp>
        <p:nvSpPr>
          <p:cNvPr id="128" name="Shape 128"/>
          <p:cNvSpPr txBox="1"/>
          <p:nvPr/>
        </p:nvSpPr>
        <p:spPr>
          <a:xfrm>
            <a:off x="529313" y="4114075"/>
            <a:ext cx="3663600" cy="53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1800"/>
              <a:t>Many connected neurons form neural network.</a:t>
            </a:r>
            <a:endParaRPr b="1" sz="1800"/>
          </a:p>
        </p:txBody>
      </p:sp>
      <p:sp>
        <p:nvSpPr>
          <p:cNvPr id="129" name="Shape 129"/>
          <p:cNvSpPr txBox="1"/>
          <p:nvPr/>
        </p:nvSpPr>
        <p:spPr>
          <a:xfrm>
            <a:off x="5184300" y="1594800"/>
            <a:ext cx="2370600" cy="1178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GB"/>
              <a:t>Universal Approximation theorem </a:t>
            </a:r>
            <a:endParaRPr/>
          </a:p>
          <a:p>
            <a:pPr indent="-317500" lvl="0" marL="457200" rtl="0">
              <a:spcBef>
                <a:spcPts val="0"/>
              </a:spcBef>
              <a:spcAft>
                <a:spcPts val="0"/>
              </a:spcAft>
              <a:buSzPts val="1400"/>
              <a:buAutoNum type="arabicPeriod"/>
            </a:pPr>
            <a:r>
              <a:rPr lang="en-GB"/>
              <a:t>We try to find the function for a problem given input and output. ( we just want to find the weights)</a:t>
            </a:r>
            <a:endParaRPr/>
          </a:p>
          <a:p>
            <a:pPr indent="-317500" lvl="0" marL="457200" rtl="0">
              <a:spcBef>
                <a:spcPts val="0"/>
              </a:spcBef>
              <a:spcAft>
                <a:spcPts val="0"/>
              </a:spcAft>
              <a:buSzPts val="1400"/>
              <a:buAutoNum type="arabicPeriod"/>
            </a:pPr>
            <a:r>
              <a:rPr lang="en-GB"/>
              <a:t>Loss function.(Many different loss function exist)</a:t>
            </a:r>
            <a:endParaRPr/>
          </a:p>
          <a:p>
            <a:pPr indent="-317500" lvl="0" marL="457200" rtl="0">
              <a:spcBef>
                <a:spcPts val="0"/>
              </a:spcBef>
              <a:spcAft>
                <a:spcPts val="0"/>
              </a:spcAft>
              <a:buSzPts val="1400"/>
              <a:buAutoNum type="arabicPeriod"/>
            </a:pPr>
            <a:r>
              <a:rPr lang="en-GB"/>
              <a:t>Apply Gradient descent on it</a:t>
            </a:r>
            <a:endParaRPr/>
          </a:p>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400">
                <a:solidFill>
                  <a:schemeClr val="dk1"/>
                </a:solidFill>
              </a:rPr>
              <a:t>Gradient Descent</a:t>
            </a:r>
            <a:endParaRPr sz="2400">
              <a:solidFill>
                <a:schemeClr val="dk1"/>
              </a:solidFill>
            </a:endParaRPr>
          </a:p>
        </p:txBody>
      </p:sp>
      <p:pic>
        <p:nvPicPr>
          <p:cNvPr id="135" name="Shape 135"/>
          <p:cNvPicPr preferRelativeResize="0"/>
          <p:nvPr/>
        </p:nvPicPr>
        <p:blipFill>
          <a:blip r:embed="rId3">
            <a:alphaModFix/>
          </a:blip>
          <a:stretch>
            <a:fillRect/>
          </a:stretch>
        </p:blipFill>
        <p:spPr>
          <a:xfrm>
            <a:off x="0" y="1940317"/>
            <a:ext cx="3698875" cy="2993808"/>
          </a:xfrm>
          <a:prstGeom prst="rect">
            <a:avLst/>
          </a:prstGeom>
          <a:noFill/>
          <a:ln>
            <a:noFill/>
          </a:ln>
        </p:spPr>
      </p:pic>
      <p:pic>
        <p:nvPicPr>
          <p:cNvPr id="136" name="Shape 136"/>
          <p:cNvPicPr preferRelativeResize="0"/>
          <p:nvPr/>
        </p:nvPicPr>
        <p:blipFill>
          <a:blip r:embed="rId4">
            <a:alphaModFix/>
          </a:blip>
          <a:stretch>
            <a:fillRect/>
          </a:stretch>
        </p:blipFill>
        <p:spPr>
          <a:xfrm>
            <a:off x="4413882" y="1940325"/>
            <a:ext cx="3698868" cy="1824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idx="1" type="body"/>
          </p:nvPr>
        </p:nvSpPr>
        <p:spPr>
          <a:xfrm>
            <a:off x="323525" y="1292725"/>
            <a:ext cx="7688700" cy="2261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400">
                <a:solidFill>
                  <a:schemeClr val="dk1"/>
                </a:solidFill>
                <a:latin typeface="Raleway"/>
                <a:ea typeface="Raleway"/>
                <a:cs typeface="Raleway"/>
                <a:sym typeface="Raleway"/>
              </a:rPr>
              <a:t>Convolutional Neural Networks (CNN)</a:t>
            </a:r>
            <a:endParaRPr b="1" sz="2400">
              <a:solidFill>
                <a:schemeClr val="dk1"/>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3600">
              <a:solidFill>
                <a:schemeClr val="dk1"/>
              </a:solidFill>
              <a:latin typeface="Raleway"/>
              <a:ea typeface="Raleway"/>
              <a:cs typeface="Raleway"/>
              <a:sym typeface="Raleway"/>
            </a:endParaRPr>
          </a:p>
        </p:txBody>
      </p:sp>
      <p:pic>
        <p:nvPicPr>
          <p:cNvPr id="142" name="Shape 142"/>
          <p:cNvPicPr preferRelativeResize="0"/>
          <p:nvPr/>
        </p:nvPicPr>
        <p:blipFill>
          <a:blip r:embed="rId3">
            <a:alphaModFix/>
          </a:blip>
          <a:stretch>
            <a:fillRect/>
          </a:stretch>
        </p:blipFill>
        <p:spPr>
          <a:xfrm>
            <a:off x="69550" y="2462500"/>
            <a:ext cx="8950827" cy="257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727650" y="133300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2400">
                <a:solidFill>
                  <a:schemeClr val="dk1"/>
                </a:solidFill>
              </a:rPr>
              <a:t>Architecture proposed by the paper</a:t>
            </a:r>
            <a:endParaRPr sz="2400">
              <a:solidFill>
                <a:schemeClr val="dk1"/>
              </a:solidFill>
            </a:endParaRPr>
          </a:p>
        </p:txBody>
      </p:sp>
      <p:sp>
        <p:nvSpPr>
          <p:cNvPr id="148" name="Shape 148"/>
          <p:cNvSpPr txBox="1"/>
          <p:nvPr>
            <p:ph idx="1" type="body"/>
          </p:nvPr>
        </p:nvSpPr>
        <p:spPr>
          <a:xfrm>
            <a:off x="729450" y="2136350"/>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500">
              <a:solidFill>
                <a:srgbClr val="111111"/>
              </a:solidFill>
              <a:highlight>
                <a:srgbClr val="F0F0F0"/>
              </a:highlight>
              <a:latin typeface="Arial"/>
              <a:ea typeface="Arial"/>
              <a:cs typeface="Arial"/>
              <a:sym typeface="Arial"/>
            </a:endParaRPr>
          </a:p>
          <a:p>
            <a:pPr indent="-323850" lvl="0" marL="457200" rtl="0">
              <a:spcBef>
                <a:spcPts val="1600"/>
              </a:spcBef>
              <a:spcAft>
                <a:spcPts val="0"/>
              </a:spcAft>
              <a:buClr>
                <a:srgbClr val="111111"/>
              </a:buClr>
              <a:buSzPts val="1500"/>
              <a:buFont typeface="Arial"/>
              <a:buChar char="●"/>
            </a:pPr>
            <a:r>
              <a:rPr lang="en-GB" sz="1500">
                <a:solidFill>
                  <a:srgbClr val="111111"/>
                </a:solidFill>
                <a:highlight>
                  <a:srgbClr val="F0F0F0"/>
                </a:highlight>
                <a:latin typeface="Arial"/>
                <a:ea typeface="Arial"/>
                <a:cs typeface="Arial"/>
                <a:sym typeface="Arial"/>
              </a:rPr>
              <a:t>more info can be extracted than just the final classification. Zeiler and Fergus</a:t>
            </a:r>
            <a:endParaRPr sz="1500">
              <a:solidFill>
                <a:srgbClr val="111111"/>
              </a:solidFill>
              <a:highlight>
                <a:srgbClr val="F0F0F0"/>
              </a:highlight>
              <a:latin typeface="Arial"/>
              <a:ea typeface="Arial"/>
              <a:cs typeface="Arial"/>
              <a:sym typeface="Arial"/>
            </a:endParaRPr>
          </a:p>
          <a:p>
            <a:pPr indent="-323850" lvl="0" marL="457200" rtl="0">
              <a:spcBef>
                <a:spcPts val="0"/>
              </a:spcBef>
              <a:spcAft>
                <a:spcPts val="0"/>
              </a:spcAft>
              <a:buClr>
                <a:srgbClr val="111111"/>
              </a:buClr>
              <a:buSzPts val="1500"/>
              <a:buFont typeface="Arial"/>
              <a:buChar char="●"/>
            </a:pPr>
            <a:r>
              <a:rPr lang="en-GB" sz="1500">
                <a:solidFill>
                  <a:srgbClr val="111111"/>
                </a:solidFill>
                <a:highlight>
                  <a:srgbClr val="F0F0F0"/>
                </a:highlight>
                <a:latin typeface="Arial"/>
                <a:ea typeface="Arial"/>
                <a:cs typeface="Arial"/>
                <a:sym typeface="Arial"/>
              </a:rPr>
              <a:t>Made use of VGG16 model.</a:t>
            </a:r>
            <a:endParaRPr b="1" sz="3000">
              <a:solidFill>
                <a:srgbClr val="111111"/>
              </a:solidFill>
              <a:highlight>
                <a:srgbClr val="F0F0F0"/>
              </a:highlight>
              <a:latin typeface="Arial"/>
              <a:ea typeface="Arial"/>
              <a:cs typeface="Arial"/>
              <a:sym typeface="Arial"/>
            </a:endParaRPr>
          </a:p>
          <a:p>
            <a:pPr indent="-419100" lvl="0" marL="457200" rtl="0">
              <a:spcBef>
                <a:spcPts val="0"/>
              </a:spcBef>
              <a:spcAft>
                <a:spcPts val="0"/>
              </a:spcAft>
              <a:buClr>
                <a:srgbClr val="111111"/>
              </a:buClr>
              <a:buSzPts val="3000"/>
              <a:buFont typeface="Arial"/>
              <a:buChar char="●"/>
            </a:pPr>
            <a:r>
              <a:rPr b="1" lang="en-GB" sz="3000">
                <a:solidFill>
                  <a:srgbClr val="111111"/>
                </a:solidFill>
                <a:highlight>
                  <a:srgbClr val="F0F0F0"/>
                </a:highlight>
                <a:latin typeface="Arial"/>
                <a:ea typeface="Arial"/>
                <a:cs typeface="Arial"/>
                <a:sym typeface="Arial"/>
              </a:rPr>
              <a:t>HYPERCOLUMNS</a:t>
            </a:r>
            <a:endParaRPr b="1" sz="3000">
              <a:solidFill>
                <a:srgbClr val="111111"/>
              </a:solidFill>
              <a:highlight>
                <a:srgbClr val="F0F0F0"/>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212225" y="381425"/>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400">
                <a:solidFill>
                  <a:schemeClr val="dk1"/>
                </a:solidFill>
              </a:rPr>
              <a:t>Hypercolumn</a:t>
            </a:r>
            <a:endParaRPr/>
          </a:p>
        </p:txBody>
      </p:sp>
      <p:sp>
        <p:nvSpPr>
          <p:cNvPr id="154" name="Shape 154"/>
          <p:cNvSpPr txBox="1"/>
          <p:nvPr>
            <p:ph idx="1" type="body"/>
          </p:nvPr>
        </p:nvSpPr>
        <p:spPr>
          <a:xfrm>
            <a:off x="4609600" y="543075"/>
            <a:ext cx="4611900" cy="459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i="1" lang="en-GB"/>
              <a:t>Definition:</a:t>
            </a:r>
            <a:r>
              <a:rPr lang="en-GB"/>
              <a:t> </a:t>
            </a:r>
            <a:r>
              <a:rPr lang="en-GB" sz="1500">
                <a:solidFill>
                  <a:srgbClr val="111111"/>
                </a:solidFill>
                <a:highlight>
                  <a:srgbClr val="F0F0F0"/>
                </a:highlight>
                <a:latin typeface="Arial"/>
                <a:ea typeface="Arial"/>
                <a:cs typeface="Arial"/>
                <a:sym typeface="Arial"/>
              </a:rPr>
              <a:t>A hypercolumn for a pixel in the input image is a vector of all the activations above that pixel</a:t>
            </a:r>
            <a:endParaRPr/>
          </a:p>
          <a:p>
            <a:pPr indent="-311150" lvl="0" marL="457200">
              <a:spcBef>
                <a:spcPts val="1600"/>
              </a:spcBef>
              <a:spcAft>
                <a:spcPts val="0"/>
              </a:spcAft>
              <a:buSzPts val="1300"/>
              <a:buChar char="●"/>
            </a:pPr>
            <a:r>
              <a:rPr lang="en-GB"/>
              <a:t>Info in la</a:t>
            </a:r>
            <a:r>
              <a:rPr lang="en-GB"/>
              <a:t>st FC la</a:t>
            </a:r>
            <a:r>
              <a:rPr lang="en-GB"/>
              <a:t>yer: too coarse spatially </a:t>
            </a:r>
            <a:endParaRPr/>
          </a:p>
          <a:p>
            <a:pPr indent="-311150" lvl="0" marL="457200">
              <a:spcBef>
                <a:spcPts val="0"/>
              </a:spcBef>
              <a:spcAft>
                <a:spcPts val="0"/>
              </a:spcAft>
              <a:buSzPts val="1300"/>
              <a:buChar char="●"/>
            </a:pPr>
            <a:r>
              <a:rPr lang="en-GB"/>
              <a:t>In the initial layers: spatially precise info but lack semantic info</a:t>
            </a:r>
            <a:endParaRPr/>
          </a:p>
          <a:p>
            <a:pPr indent="0" lvl="0" marL="0">
              <a:spcBef>
                <a:spcPts val="1600"/>
              </a:spcBef>
              <a:spcAft>
                <a:spcPts val="0"/>
              </a:spcAft>
              <a:buNone/>
            </a:pPr>
            <a:r>
              <a:t/>
            </a:r>
            <a:endParaRPr/>
          </a:p>
          <a:p>
            <a:pPr indent="0" lvl="0" marL="0" rtl="0">
              <a:spcBef>
                <a:spcPts val="1600"/>
              </a:spcBef>
              <a:spcAft>
                <a:spcPts val="0"/>
              </a:spcAft>
              <a:buNone/>
            </a:pPr>
            <a:r>
              <a:rPr b="1" lang="en-GB" sz="1600"/>
              <a:t>Hypercolumns-&gt; Best of both worlds</a:t>
            </a:r>
            <a:endParaRPr b="1" sz="1600"/>
          </a:p>
          <a:p>
            <a:pPr indent="0" lvl="0" marL="0" rtl="0">
              <a:spcBef>
                <a:spcPts val="1600"/>
              </a:spcBef>
              <a:spcAft>
                <a:spcPts val="0"/>
              </a:spcAft>
              <a:buNone/>
            </a:pPr>
            <a:r>
              <a:rPr lang="en-GB" sz="1400"/>
              <a:t>Q) What to do if size of feature map smaller than input image?</a:t>
            </a:r>
            <a:endParaRPr sz="1400"/>
          </a:p>
          <a:p>
            <a:pPr indent="0" lvl="0" marL="0">
              <a:spcBef>
                <a:spcPts val="1600"/>
              </a:spcBef>
              <a:spcAft>
                <a:spcPts val="1600"/>
              </a:spcAft>
              <a:buNone/>
            </a:pPr>
            <a:r>
              <a:rPr lang="en-GB" sz="1400"/>
              <a:t>Ans: Bilinear interpolation</a:t>
            </a:r>
            <a:endParaRPr sz="1400"/>
          </a:p>
        </p:txBody>
      </p:sp>
      <p:pic>
        <p:nvPicPr>
          <p:cNvPr id="155" name="Shape 155"/>
          <p:cNvPicPr preferRelativeResize="0"/>
          <p:nvPr/>
        </p:nvPicPr>
        <p:blipFill>
          <a:blip r:embed="rId3">
            <a:alphaModFix/>
          </a:blip>
          <a:stretch>
            <a:fillRect/>
          </a:stretch>
        </p:blipFill>
        <p:spPr>
          <a:xfrm>
            <a:off x="0" y="916625"/>
            <a:ext cx="4376900" cy="399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Shape 160"/>
          <p:cNvPicPr preferRelativeResize="0"/>
          <p:nvPr/>
        </p:nvPicPr>
        <p:blipFill>
          <a:blip r:embed="rId3">
            <a:alphaModFix/>
          </a:blip>
          <a:stretch>
            <a:fillRect/>
          </a:stretch>
        </p:blipFill>
        <p:spPr>
          <a:xfrm>
            <a:off x="303150" y="715500"/>
            <a:ext cx="4407049" cy="4327451"/>
          </a:xfrm>
          <a:prstGeom prst="rect">
            <a:avLst/>
          </a:prstGeom>
          <a:noFill/>
          <a:ln>
            <a:noFill/>
          </a:ln>
        </p:spPr>
      </p:pic>
      <p:sp>
        <p:nvSpPr>
          <p:cNvPr id="161" name="Shape 161"/>
          <p:cNvSpPr txBox="1"/>
          <p:nvPr/>
        </p:nvSpPr>
        <p:spPr>
          <a:xfrm>
            <a:off x="5658425" y="586175"/>
            <a:ext cx="3218100" cy="4586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forwarding an image through the VGG network </a:t>
            </a:r>
            <a:endParaRPr/>
          </a:p>
          <a:p>
            <a:pPr indent="0" lvl="0" marL="0">
              <a:spcBef>
                <a:spcPts val="0"/>
              </a:spcBef>
              <a:spcAft>
                <a:spcPts val="0"/>
              </a:spcAft>
              <a:buNone/>
            </a:pPr>
            <a:r>
              <a:t/>
            </a:r>
            <a:endParaRPr/>
          </a:p>
          <a:p>
            <a:pPr indent="-317500" lvl="0" marL="457200" rtl="0">
              <a:spcBef>
                <a:spcPts val="0"/>
              </a:spcBef>
              <a:spcAft>
                <a:spcPts val="0"/>
              </a:spcAft>
              <a:buSzPts val="1400"/>
              <a:buChar char="●"/>
            </a:pPr>
            <a:r>
              <a:rPr lang="en-GB"/>
              <a:t>extracting a few layers (specifically the tensors before each of the first 4 max-pooling operations),</a:t>
            </a:r>
            <a:br>
              <a:rPr lang="en-GB"/>
            </a:br>
            <a:endParaRPr/>
          </a:p>
          <a:p>
            <a:pPr indent="-317500" lvl="0" marL="457200" rtl="0">
              <a:spcBef>
                <a:spcPts val="0"/>
              </a:spcBef>
              <a:spcAft>
                <a:spcPts val="0"/>
              </a:spcAft>
              <a:buSzPts val="1400"/>
              <a:buChar char="●"/>
            </a:pPr>
            <a:r>
              <a:rPr lang="en-GB"/>
              <a:t>upscaling them to the original image size, and concatenating them all together</a:t>
            </a:r>
            <a:endParaRPr/>
          </a:p>
          <a:p>
            <a:pPr indent="0" lvl="0" marL="0" rtl="0">
              <a:spcBef>
                <a:spcPts val="0"/>
              </a:spcBef>
              <a:spcAft>
                <a:spcPts val="0"/>
              </a:spcAft>
              <a:buNone/>
            </a:pPr>
            <a:r>
              <a:t/>
            </a:r>
            <a:endParaRPr/>
          </a:p>
          <a:p>
            <a:pPr indent="-317500" lvl="0" marL="457200" rtl="0">
              <a:spcBef>
                <a:spcPts val="0"/>
              </a:spcBef>
              <a:spcAft>
                <a:spcPts val="0"/>
              </a:spcAft>
              <a:buSzPts val="1400"/>
              <a:buChar char="●"/>
            </a:pPr>
            <a:r>
              <a:rPr lang="en-GB"/>
              <a:t>Using this information we should be able to color the image.</a:t>
            </a:r>
            <a:endParaRPr/>
          </a:p>
          <a:p>
            <a:pPr indent="0" lvl="0" marL="0" rtl="0">
              <a:spcBef>
                <a:spcPts val="0"/>
              </a:spcBef>
              <a:spcAft>
                <a:spcPts val="0"/>
              </a:spcAft>
              <a:buNone/>
            </a:pPr>
            <a:r>
              <a:t/>
            </a:r>
            <a:endParaRPr/>
          </a:p>
          <a:p>
            <a:pPr indent="0" lvl="0" marL="0" rtl="0">
              <a:spcBef>
                <a:spcPts val="0"/>
              </a:spcBef>
              <a:spcAft>
                <a:spcPts val="0"/>
              </a:spcAft>
              <a:buNone/>
            </a:pPr>
            <a:r>
              <a:rPr lang="en-GB"/>
              <a:t>Use YUV instead of RGB.</a:t>
            </a:r>
            <a:endParaRPr/>
          </a:p>
          <a:p>
            <a:pPr indent="0" lvl="0" marL="0" rtl="0">
              <a:spcBef>
                <a:spcPts val="0"/>
              </a:spcBef>
              <a:spcAft>
                <a:spcPts val="0"/>
              </a:spcAft>
              <a:buNone/>
            </a:pPr>
            <a:r>
              <a:t/>
            </a:r>
            <a:endParaRPr/>
          </a:p>
          <a:p>
            <a:pPr indent="0" lvl="0" marL="0">
              <a:spcBef>
                <a:spcPts val="0"/>
              </a:spcBef>
              <a:spcAft>
                <a:spcPts val="0"/>
              </a:spcAft>
              <a:buNone/>
            </a:pPr>
            <a:r>
              <a:rPr lang="en-GB"/>
              <a:t>Y-&gt; intensity : same as input.</a:t>
            </a:r>
            <a:endParaRPr/>
          </a:p>
        </p:txBody>
      </p:sp>
      <p:sp>
        <p:nvSpPr>
          <p:cNvPr id="162" name="Shape 162"/>
          <p:cNvSpPr txBox="1"/>
          <p:nvPr/>
        </p:nvSpPr>
        <p:spPr>
          <a:xfrm>
            <a:off x="155825" y="140800"/>
            <a:ext cx="5502600" cy="48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sz="2400">
                <a:solidFill>
                  <a:schemeClr val="dk1"/>
                </a:solidFill>
                <a:latin typeface="Raleway"/>
                <a:ea typeface="Raleway"/>
                <a:cs typeface="Raleway"/>
                <a:sym typeface="Raleway"/>
              </a:rPr>
              <a:t>Creating the Hypercolumns….</a:t>
            </a:r>
            <a:endParaRPr b="1" sz="2400">
              <a:solidFill>
                <a:schemeClr val="dk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b="7638" l="0" r="4942" t="0"/>
          <a:stretch/>
        </p:blipFill>
        <p:spPr>
          <a:xfrm>
            <a:off x="0" y="0"/>
            <a:ext cx="4580875" cy="2887250"/>
          </a:xfrm>
          <a:prstGeom prst="rect">
            <a:avLst/>
          </a:prstGeom>
          <a:noFill/>
          <a:ln>
            <a:noFill/>
          </a:ln>
        </p:spPr>
      </p:pic>
      <p:pic>
        <p:nvPicPr>
          <p:cNvPr id="168" name="Shape 168"/>
          <p:cNvPicPr preferRelativeResize="0"/>
          <p:nvPr/>
        </p:nvPicPr>
        <p:blipFill>
          <a:blip r:embed="rId4">
            <a:alphaModFix/>
          </a:blip>
          <a:stretch>
            <a:fillRect/>
          </a:stretch>
        </p:blipFill>
        <p:spPr>
          <a:xfrm>
            <a:off x="172425" y="3042250"/>
            <a:ext cx="8799151" cy="2011225"/>
          </a:xfrm>
          <a:prstGeom prst="rect">
            <a:avLst/>
          </a:prstGeom>
          <a:noFill/>
          <a:ln>
            <a:noFill/>
          </a:ln>
        </p:spPr>
      </p:pic>
      <p:cxnSp>
        <p:nvCxnSpPr>
          <p:cNvPr id="169" name="Shape 169"/>
          <p:cNvCxnSpPr/>
          <p:nvPr/>
        </p:nvCxnSpPr>
        <p:spPr>
          <a:xfrm>
            <a:off x="3172875" y="902275"/>
            <a:ext cx="0" cy="2083200"/>
          </a:xfrm>
          <a:prstGeom prst="straightConnector1">
            <a:avLst/>
          </a:prstGeom>
          <a:noFill/>
          <a:ln cap="flat" cmpd="sng" w="9525">
            <a:solidFill>
              <a:schemeClr val="dk2"/>
            </a:solidFill>
            <a:prstDash val="solid"/>
            <a:round/>
            <a:headEnd len="med" w="med" type="none"/>
            <a:tailEnd len="med" w="med" type="triangle"/>
          </a:ln>
        </p:spPr>
      </p:cxnSp>
      <p:sp>
        <p:nvSpPr>
          <p:cNvPr id="170" name="Shape 170"/>
          <p:cNvSpPr txBox="1"/>
          <p:nvPr/>
        </p:nvSpPr>
        <p:spPr>
          <a:xfrm>
            <a:off x="4679725" y="98275"/>
            <a:ext cx="4291800" cy="2887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GB" sz="2400">
                <a:solidFill>
                  <a:schemeClr val="dk1"/>
                </a:solidFill>
                <a:latin typeface="Raleway"/>
                <a:ea typeface="Raleway"/>
                <a:cs typeface="Raleway"/>
                <a:sym typeface="Raleway"/>
              </a:rPr>
              <a:t>Final</a:t>
            </a:r>
            <a:r>
              <a:rPr lang="en-GB" sz="1800"/>
              <a:t> </a:t>
            </a:r>
            <a:r>
              <a:rPr b="1" lang="en-GB" sz="2400">
                <a:solidFill>
                  <a:schemeClr val="dk1"/>
                </a:solidFill>
                <a:latin typeface="Raleway"/>
                <a:ea typeface="Raleway"/>
                <a:cs typeface="Raleway"/>
                <a:sym typeface="Raleway"/>
              </a:rPr>
              <a:t>Architecture</a:t>
            </a:r>
            <a:endParaRPr b="1" sz="2400">
              <a:solidFill>
                <a:schemeClr val="dk1"/>
              </a:solidFill>
              <a:latin typeface="Raleway"/>
              <a:ea typeface="Raleway"/>
              <a:cs typeface="Raleway"/>
              <a:sym typeface="Raleway"/>
            </a:endParaRPr>
          </a:p>
          <a:p>
            <a:pPr indent="0" lvl="0" marL="0">
              <a:spcBef>
                <a:spcPts val="0"/>
              </a:spcBef>
              <a:spcAft>
                <a:spcPts val="0"/>
              </a:spcAft>
              <a:buNone/>
            </a:pPr>
            <a:r>
              <a:t/>
            </a:r>
            <a:endParaRPr/>
          </a:p>
          <a:p>
            <a:pPr indent="-317500" lvl="0" marL="457200" rtl="0">
              <a:spcBef>
                <a:spcPts val="0"/>
              </a:spcBef>
              <a:spcAft>
                <a:spcPts val="0"/>
              </a:spcAft>
              <a:buSzPts val="1400"/>
              <a:buChar char="●"/>
            </a:pPr>
            <a:r>
              <a:rPr lang="en-GB"/>
              <a:t>In place of the question mark, we could have applied a simple matrix operation. </a:t>
            </a:r>
            <a:endParaRPr/>
          </a:p>
          <a:p>
            <a:pPr indent="0" lvl="0" marL="0">
              <a:spcBef>
                <a:spcPts val="0"/>
              </a:spcBef>
              <a:spcAft>
                <a:spcPts val="0"/>
              </a:spcAft>
              <a:buNone/>
            </a:pPr>
            <a:r>
              <a:t/>
            </a:r>
            <a:endParaRPr/>
          </a:p>
          <a:p>
            <a:pPr indent="-317500" lvl="0" marL="457200">
              <a:spcBef>
                <a:spcPts val="0"/>
              </a:spcBef>
              <a:spcAft>
                <a:spcPts val="0"/>
              </a:spcAft>
              <a:buSzPts val="1400"/>
              <a:buChar char="●"/>
            </a:pPr>
            <a:r>
              <a:rPr lang="en-GB"/>
              <a:t>Unfortuantely that model is not complex enough to represent the colors in ImageNet. It will converge to desaturated images.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